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  <p:sldId id="266" r:id="rId3"/>
    <p:sldId id="272" r:id="rId4"/>
    <p:sldId id="267" r:id="rId5"/>
    <p:sldId id="268" r:id="rId6"/>
    <p:sldId id="269" r:id="rId7"/>
    <p:sldId id="271" r:id="rId8"/>
    <p:sldId id="259" r:id="rId9"/>
    <p:sldId id="260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614D67-A8D3-45F0-B69E-F0F9E7234C9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BF7B150-4E18-4337-AD70-5D55C408E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nroe.lib.in.us/childrens/ddc600.html" TargetMode="External"/><Relationship Id="rId3" Type="http://schemas.openxmlformats.org/officeDocument/2006/relationships/hyperlink" Target="http://www.monroe.lib.in.us/childrens/ddc100.html" TargetMode="External"/><Relationship Id="rId7" Type="http://schemas.openxmlformats.org/officeDocument/2006/relationships/hyperlink" Target="http://www.monroe.lib.in.us/childrens/ddc500.html" TargetMode="External"/><Relationship Id="rId2" Type="http://schemas.openxmlformats.org/officeDocument/2006/relationships/hyperlink" Target="http://www.monroe.lib.in.us/childrens/ddc00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nroe.lib.in.us/childrens/ddc400.html" TargetMode="External"/><Relationship Id="rId11" Type="http://schemas.openxmlformats.org/officeDocument/2006/relationships/hyperlink" Target="http://www.monroe.lib.in.us/childrens/ddc900.html" TargetMode="External"/><Relationship Id="rId5" Type="http://schemas.openxmlformats.org/officeDocument/2006/relationships/hyperlink" Target="http://www.monroe.lib.in.us/childrens/ddc300.html" TargetMode="External"/><Relationship Id="rId10" Type="http://schemas.openxmlformats.org/officeDocument/2006/relationships/hyperlink" Target="http://www.monroe.lib.in.us/childrens/ddc800.html" TargetMode="External"/><Relationship Id="rId4" Type="http://schemas.openxmlformats.org/officeDocument/2006/relationships/hyperlink" Target="http://www.monroe.lib.in.us/childrens/ddc200.html" TargetMode="External"/><Relationship Id="rId9" Type="http://schemas.openxmlformats.org/officeDocument/2006/relationships/hyperlink" Target="http://www.monroe.lib.in.us/childrens/ddc700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344168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Use card catalogs and computer databases to locate sources for research topics.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5.1a-Select the best source for a given purpose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.1a 011.jpg"/>
          <p:cNvPicPr>
            <a:picLocks noChangeAspect="1"/>
          </p:cNvPicPr>
          <p:nvPr/>
        </p:nvPicPr>
        <p:blipFill>
          <a:blip r:embed="rId2"/>
          <a:srcRect l="4275" t="14444" r="7933" b="25556"/>
          <a:stretch>
            <a:fillRect/>
          </a:stretch>
        </p:blipFill>
        <p:spPr>
          <a:xfrm>
            <a:off x="1752600" y="457200"/>
            <a:ext cx="5334000" cy="6000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2200" y="2133600"/>
            <a:ext cx="472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What is the topic of this paragraph?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2590800"/>
            <a:ext cx="403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Anne Sullivan; manual alphabet; Braille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1a 012.jpg"/>
          <p:cNvPicPr>
            <a:picLocks noChangeAspect="1"/>
          </p:cNvPicPr>
          <p:nvPr/>
        </p:nvPicPr>
        <p:blipFill>
          <a:blip r:embed="rId2"/>
          <a:srcRect l="9762" t="12222" r="9762" b="76639"/>
          <a:stretch>
            <a:fillRect/>
          </a:stretch>
        </p:blipFill>
        <p:spPr>
          <a:xfrm>
            <a:off x="1371600" y="304800"/>
            <a:ext cx="6629400" cy="1510496"/>
          </a:xfrm>
          <a:prstGeom prst="rect">
            <a:avLst/>
          </a:prstGeom>
        </p:spPr>
      </p:pic>
      <p:pic>
        <p:nvPicPr>
          <p:cNvPr id="3" name="Picture 2" descr="5.1a 012.jpg"/>
          <p:cNvPicPr>
            <a:picLocks noChangeAspect="1"/>
          </p:cNvPicPr>
          <p:nvPr/>
        </p:nvPicPr>
        <p:blipFill>
          <a:blip r:embed="rId2"/>
          <a:srcRect l="9762" t="30787" r="9762" b="38889"/>
          <a:stretch>
            <a:fillRect/>
          </a:stretch>
        </p:blipFill>
        <p:spPr>
          <a:xfrm>
            <a:off x="1066800" y="1981200"/>
            <a:ext cx="7248331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3657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Breathing underwater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5486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Breathing underwater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5.1a 013.jpg"/>
          <p:cNvPicPr>
            <a:picLocks noChangeAspect="1"/>
          </p:cNvPicPr>
          <p:nvPr/>
        </p:nvPicPr>
        <p:blipFill>
          <a:blip r:embed="rId2"/>
          <a:srcRect l="7933" t="35586" r="9762" b="34420"/>
          <a:stretch>
            <a:fillRect/>
          </a:stretch>
        </p:blipFill>
        <p:spPr>
          <a:xfrm>
            <a:off x="1143000" y="2500184"/>
            <a:ext cx="7010400" cy="4205416"/>
          </a:xfrm>
          <a:prstGeom prst="rect">
            <a:avLst/>
          </a:prstGeom>
        </p:spPr>
      </p:pic>
      <p:pic>
        <p:nvPicPr>
          <p:cNvPr id="4" name="Picture 3" descr="5.1a 013.jpg"/>
          <p:cNvPicPr>
            <a:picLocks noChangeAspect="1"/>
          </p:cNvPicPr>
          <p:nvPr/>
        </p:nvPicPr>
        <p:blipFill>
          <a:blip r:embed="rId2"/>
          <a:srcRect l="7933" t="12222" r="9762" b="70886"/>
          <a:stretch>
            <a:fillRect/>
          </a:stretch>
        </p:blipFill>
        <p:spPr>
          <a:xfrm>
            <a:off x="1295400" y="228600"/>
            <a:ext cx="6934200" cy="23426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4114800"/>
            <a:ext cx="2286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what it feels like to be in space</a:t>
            </a:r>
            <a:endParaRPr lang="en-US" sz="15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5943600"/>
            <a:ext cx="2286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what it feels like to be in space</a:t>
            </a:r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1a 014.jpg"/>
          <p:cNvPicPr>
            <a:picLocks noChangeAspect="1"/>
          </p:cNvPicPr>
          <p:nvPr/>
        </p:nvPicPr>
        <p:blipFill>
          <a:blip r:embed="rId2"/>
          <a:srcRect l="7933" t="35173" r="9762" b="34239"/>
          <a:stretch>
            <a:fillRect/>
          </a:stretch>
        </p:blipFill>
        <p:spPr>
          <a:xfrm>
            <a:off x="1143000" y="2667000"/>
            <a:ext cx="6477000" cy="3962400"/>
          </a:xfrm>
          <a:prstGeom prst="rect">
            <a:avLst/>
          </a:prstGeom>
        </p:spPr>
      </p:pic>
      <p:pic>
        <p:nvPicPr>
          <p:cNvPr id="3" name="Picture 2" descr="5.1a 014.jpg"/>
          <p:cNvPicPr>
            <a:picLocks noChangeAspect="1"/>
          </p:cNvPicPr>
          <p:nvPr/>
        </p:nvPicPr>
        <p:blipFill>
          <a:blip r:embed="rId2"/>
          <a:srcRect l="7933" t="12256" r="9762" b="71772"/>
          <a:stretch>
            <a:fillRect/>
          </a:stretch>
        </p:blipFill>
        <p:spPr>
          <a:xfrm>
            <a:off x="838200" y="304800"/>
            <a:ext cx="7391400" cy="23611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5000" y="41148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history of the Star-Spangled Banner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57150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history of the Star-Spangled Banner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card catalog card.tif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l="6452" t="27999" r="16326" b="38316"/>
          <a:stretch>
            <a:fillRect/>
          </a:stretch>
        </p:blipFill>
        <p:spPr>
          <a:xfrm>
            <a:off x="228600" y="762000"/>
            <a:ext cx="8480172" cy="48006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09600" y="3886200"/>
            <a:ext cx="4114800" cy="29718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This card is listed by author, Gary Paulsen.</a:t>
            </a:r>
          </a:p>
          <a:p>
            <a:r>
              <a:rPr lang="en-US" sz="2000" dirty="0" smtClean="0"/>
              <a:t>It could also be located by looking up the title, The Crossing, or the subject matter: emotional problems—young adult fiction.</a:t>
            </a:r>
          </a:p>
          <a:p>
            <a:r>
              <a:rPr lang="en-US" sz="2000" dirty="0" smtClean="0"/>
              <a:t>What other information is given on the card catalog?</a:t>
            </a:r>
          </a:p>
          <a:p>
            <a:r>
              <a:rPr lang="en-US" sz="2000" dirty="0" smtClean="0"/>
              <a:t>What information does the computer catalog provide that the card catalog cannot?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-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Card Catalog vs. Computer Catalog</a:t>
            </a:r>
            <a:endParaRPr lang="en-US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0" y="1524000"/>
            <a:ext cx="556260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Title: </a:t>
            </a:r>
            <a:r>
              <a:rPr lang="en-US" dirty="0" smtClean="0"/>
              <a:t>The history of radio/by Tom Harvey.</a:t>
            </a:r>
          </a:p>
          <a:p>
            <a:r>
              <a:rPr lang="en-US" b="1" dirty="0" smtClean="0"/>
              <a:t>Author: </a:t>
            </a:r>
            <a:r>
              <a:rPr lang="en-US" dirty="0" smtClean="0"/>
              <a:t>Harvey, Tom.</a:t>
            </a:r>
          </a:p>
          <a:p>
            <a:r>
              <a:rPr lang="en-US" b="1" dirty="0" smtClean="0"/>
              <a:t>Call Number: </a:t>
            </a:r>
            <a:r>
              <a:rPr lang="en-US" dirty="0" smtClean="0"/>
              <a:t>J791.4 HARVEY</a:t>
            </a:r>
          </a:p>
          <a:p>
            <a:r>
              <a:rPr lang="en-US" b="1" dirty="0" smtClean="0"/>
              <a:t>Publisher: </a:t>
            </a:r>
            <a:r>
              <a:rPr lang="en-US" dirty="0" smtClean="0"/>
              <a:t>Dallas : Smith Publishing, Inc., c 1998.</a:t>
            </a:r>
          </a:p>
          <a:p>
            <a:r>
              <a:rPr lang="en-US" b="1" dirty="0" smtClean="0"/>
              <a:t>Description: </a:t>
            </a:r>
            <a:r>
              <a:rPr lang="en-US" dirty="0" smtClean="0"/>
              <a:t>352 p. : 24 cm.</a:t>
            </a:r>
          </a:p>
          <a:p>
            <a:r>
              <a:rPr lang="en-US" b="1" dirty="0" smtClean="0"/>
              <a:t>Notes: </a:t>
            </a:r>
            <a:r>
              <a:rPr lang="en-US" dirty="0" smtClean="0"/>
              <a:t>Includes index.</a:t>
            </a:r>
          </a:p>
          <a:p>
            <a:r>
              <a:rPr lang="en-US" b="1" dirty="0" smtClean="0"/>
              <a:t>Summary: </a:t>
            </a:r>
            <a:r>
              <a:rPr lang="en-US" dirty="0" smtClean="0"/>
              <a:t>Provides a history of radio from its invention to the present.</a:t>
            </a:r>
          </a:p>
          <a:p>
            <a:r>
              <a:rPr lang="en-US" b="1" dirty="0" smtClean="0"/>
              <a:t>Format: </a:t>
            </a:r>
            <a:r>
              <a:rPr lang="en-US" dirty="0" smtClean="0"/>
              <a:t>Juvenile</a:t>
            </a:r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371600" y="4572000"/>
            <a:ext cx="6400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16. Which two lines on the card catalog indicate that this book would be useful in researching Nathan Stubblefield?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Author and Format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Title and Summary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Call Number and Notes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Publisher and Description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381000"/>
            <a:ext cx="739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Nathan Stubblefield failed </a:t>
            </a:r>
            <a:r>
              <a:rPr lang="en-US" i="1" dirty="0" smtClean="0"/>
              <a:t>to file </a:t>
            </a:r>
            <a:r>
              <a:rPr lang="en-US" i="1" dirty="0" smtClean="0"/>
              <a:t>the proper paperwork to </a:t>
            </a:r>
            <a:r>
              <a:rPr lang="en-US" i="1" dirty="0" smtClean="0"/>
              <a:t>prove his </a:t>
            </a:r>
            <a:r>
              <a:rPr lang="en-US" i="1" dirty="0" smtClean="0"/>
              <a:t>inventions were really his own.</a:t>
            </a:r>
          </a:p>
          <a:p>
            <a:r>
              <a:rPr lang="en-US" i="1" dirty="0" smtClean="0"/>
              <a:t>He died penniless and unknown </a:t>
            </a:r>
            <a:r>
              <a:rPr lang="en-US" i="1" dirty="0" smtClean="0"/>
              <a:t>in 1928</a:t>
            </a:r>
            <a:r>
              <a:rPr lang="en-US" i="1" dirty="0" smtClean="0"/>
              <a:t>. In 1930, the people </a:t>
            </a:r>
            <a:r>
              <a:rPr lang="en-US" i="1" dirty="0" smtClean="0"/>
              <a:t>of Murray</a:t>
            </a:r>
            <a:r>
              <a:rPr lang="en-US" i="1" dirty="0" smtClean="0"/>
              <a:t>, Kentucky, erected </a:t>
            </a:r>
            <a:r>
              <a:rPr lang="en-US" i="1" dirty="0" smtClean="0"/>
              <a:t>a monument </a:t>
            </a:r>
            <a:r>
              <a:rPr lang="en-US" i="1" dirty="0" smtClean="0"/>
              <a:t>to Nathan Stubblefield</a:t>
            </a:r>
            <a:r>
              <a:rPr lang="en-US" i="1" dirty="0" smtClean="0"/>
              <a:t>, with </a:t>
            </a:r>
            <a:r>
              <a:rPr lang="en-US" i="1" dirty="0" smtClean="0"/>
              <a:t>an inscription calling </a:t>
            </a:r>
            <a:r>
              <a:rPr lang="en-US" i="1" dirty="0" smtClean="0"/>
              <a:t>him “</a:t>
            </a:r>
            <a:r>
              <a:rPr lang="en-US" i="1" dirty="0" smtClean="0"/>
              <a:t>the inventor of radio.”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 Catalogs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4343400" cy="4953000"/>
          </a:xfrm>
        </p:spPr>
        <p:txBody>
          <a:bodyPr>
            <a:normAutofit fontScale="47500" lnSpcReduction="20000"/>
          </a:bodyPr>
          <a:lstStyle/>
          <a:p>
            <a:r>
              <a:rPr lang="en-US" sz="6000" dirty="0" smtClean="0"/>
              <a:t>Every book still has a unique call number—a label made up of a series of numbers and/or letters.</a:t>
            </a:r>
          </a:p>
          <a:p>
            <a:r>
              <a:rPr lang="en-US" sz="6000" dirty="0" smtClean="0"/>
              <a:t>Here we use FIC for fiction, Dewey decimal numbers for non-fiction, and B for Biographies.  </a:t>
            </a:r>
          </a:p>
          <a:p>
            <a:r>
              <a:rPr lang="en-US" sz="6000" dirty="0" smtClean="0"/>
              <a:t>Once you know the call number of the item you need, just follow the signs to find that location in the library.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C:\Documents and Settings\maxweel\Local Settings\Temporary Internet Files\Content.IE5\C5UFK5QN\MPj043951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86200"/>
            <a:ext cx="3733800" cy="2492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81000" y="304800"/>
            <a:ext cx="8382000" cy="62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en-US" sz="1300" b="1" i="0" u="none" strike="noStrike" cap="none" normalizeH="0" baseline="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ewey Decimal System-you may go to each section</a:t>
            </a:r>
            <a:r>
              <a:rPr kumimoji="0" lang="en-US" sz="1300" b="1" i="0" u="none" strike="noStrike" cap="none" normalizeH="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and look at the shelves for possible books that could be used as sources in research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2"/>
              </a:rPr>
              <a:t>000 General Knowledge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Almanacs, Encyclopedias, Libraries, Museums, Newspapers, Journalism, Computers, News Media...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3"/>
              </a:rPr>
              <a:t>100 Psychology and Philosophy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Death &amp; Dying, Ethics, Feelings, Logic, Making Friends, Optical Illusions, Superstitions ...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4"/>
              </a:rPr>
              <a:t>200 Religions and Mythology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Amish, Bible Stories, Buddhism, Christianity, Judaism, Islam, Quakers, and other world religions; Greek, Roman and other myths...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5"/>
              </a:rPr>
              <a:t>300 Social Sciences and Folklore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Careers, Customs, Environment, Families, Folktales, Ghost Stories, Government, Etiquette, Manners, Money, Recycling, Social Groups, Culture, Law, Civil &amp; Political Rights, Military, Criminology ...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6"/>
              </a:rPr>
              <a:t>400 Languages and Grammar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Chinese, English, French, German, Italian, Japanese, Sign Language, Spanish. Includes dictionaries....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7"/>
              </a:rPr>
              <a:t>500 Math and Science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Animals, Algebra, Biology, Chemistry, Dinosaurs, Fish, Geology, Insects, Physics, Planets, Plants, Fossils, Evolutions, Birds, Mammals ...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8"/>
              </a:rPr>
              <a:t>600 Medicine and Technology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Computers, Cookbooks, Engineering, Farming, Health, Diseases, Medicine, Human Body, Inventions, House Keeping, Child Care, Manufacturing, Nutrition, Advertising, Accounting, Pets, Hunting &amp; Fishing, Cars ...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9"/>
              </a:rPr>
              <a:t>700 Arts &amp; Recreation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Architecture, Crafts, Drawing, Games, Landscape Design, Music, Puppets, Songbooks, Sculptures, Photography, Sports ...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800 Literature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Children's Literature, Plays, Poetry, Shakespeare, Writing, Jokes, Speeches ... 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3366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  <a:hlinkClick r:id="rId11"/>
              </a:rPr>
              <a:t>900 Geography and History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Biographies, Countries, Native Americans, States, World History, Travel, Wars ...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Organized collection of data—usually digital</a:t>
            </a:r>
          </a:p>
          <a:p>
            <a:r>
              <a:rPr lang="en-US" sz="3500" dirty="0" smtClean="0"/>
              <a:t>Can be magazine articles, journal articles, names, or any data set</a:t>
            </a:r>
          </a:p>
          <a:p>
            <a:r>
              <a:rPr lang="en-US" sz="3500" dirty="0" smtClean="0"/>
              <a:t>Sometime databases are based on subjects like History, Math, Science, or Geography</a:t>
            </a:r>
            <a:endParaRPr lang="en-US" sz="35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05156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How can a reader select the best source for information about a research topic?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183880" cy="4187952"/>
          </a:xfrm>
        </p:spPr>
        <p:txBody>
          <a:bodyPr/>
          <a:lstStyle/>
          <a:p>
            <a:r>
              <a:rPr lang="en-US" dirty="0" smtClean="0"/>
              <a:t>You need to know </a:t>
            </a:r>
          </a:p>
          <a:p>
            <a:pPr lvl="1"/>
            <a:r>
              <a:rPr lang="en-US" dirty="0" smtClean="0"/>
              <a:t>the topic being researched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additional information about the topic could be researched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sources are available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Whether the information is likely to be in the source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1a 010.jpg"/>
          <p:cNvPicPr>
            <a:picLocks noChangeAspect="1"/>
          </p:cNvPicPr>
          <p:nvPr/>
        </p:nvPicPr>
        <p:blipFill>
          <a:blip r:embed="rId2"/>
          <a:srcRect l="8806" t="7778" r="10180" b="63870"/>
          <a:stretch>
            <a:fillRect/>
          </a:stretch>
        </p:blipFill>
        <p:spPr>
          <a:xfrm>
            <a:off x="457199" y="609600"/>
            <a:ext cx="8200843" cy="472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55626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the topic of this passage?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1a 010.jpg"/>
          <p:cNvPicPr>
            <a:picLocks noChangeAspect="1"/>
          </p:cNvPicPr>
          <p:nvPr/>
        </p:nvPicPr>
        <p:blipFill>
          <a:blip r:embed="rId2"/>
          <a:srcRect l="7933" t="36082" r="11591" b="25018"/>
          <a:stretch>
            <a:fillRect/>
          </a:stretch>
        </p:blipFill>
        <p:spPr>
          <a:xfrm>
            <a:off x="1676400" y="533400"/>
            <a:ext cx="7086600" cy="563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90800" y="4876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Directions on Pruning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90800" y="3124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Directions on Pruning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09800" y="1447800"/>
            <a:ext cx="6324600" cy="1066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09800" y="2514600"/>
            <a:ext cx="63246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09800" y="4114800"/>
            <a:ext cx="6324600" cy="1524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38400" y="9144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Directions on pruning; the difference between a hybrid and a </a:t>
            </a:r>
            <a:r>
              <a:rPr lang="en-US" dirty="0" err="1" smtClean="0"/>
              <a:t>floribunda;pH</a:t>
            </a:r>
            <a:r>
              <a:rPr lang="en-US" dirty="0" smtClean="0"/>
              <a:t> levels; alkaline; liquid vitamin B-1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339</TotalTime>
  <Words>489</Words>
  <Application>Microsoft Office PowerPoint</Application>
  <PresentationFormat>On-screen Show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5.1a-Select the best source for a given purpose</vt:lpstr>
      <vt:lpstr>Card Catalog vs. Computer Catalog</vt:lpstr>
      <vt:lpstr>Slide 3</vt:lpstr>
      <vt:lpstr>Card Catalogs</vt:lpstr>
      <vt:lpstr>Slide 5</vt:lpstr>
      <vt:lpstr>Databases</vt:lpstr>
      <vt:lpstr>How can a reader select the best source for information about a research topic?</vt:lpstr>
      <vt:lpstr>Slide 8</vt:lpstr>
      <vt:lpstr>Slide 9</vt:lpstr>
      <vt:lpstr>Slide 10</vt:lpstr>
      <vt:lpstr>Slide 11</vt:lpstr>
      <vt:lpstr>Slide 12</vt:lpstr>
      <vt:lpstr>Slide 13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5.1a</dc:title>
  <dc:creator>maxweel</dc:creator>
  <cp:lastModifiedBy>maxweel</cp:lastModifiedBy>
  <cp:revision>36</cp:revision>
  <dcterms:created xsi:type="dcterms:W3CDTF">2010-10-12T18:09:40Z</dcterms:created>
  <dcterms:modified xsi:type="dcterms:W3CDTF">2010-10-15T12:52:16Z</dcterms:modified>
</cp:coreProperties>
</file>